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375" r:id="rId4"/>
    <p:sldId id="274" r:id="rId5"/>
    <p:sldId id="377" r:id="rId6"/>
    <p:sldId id="264" r:id="rId7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81A1"/>
    <a:srgbClr val="2D9F7E"/>
    <a:srgbClr val="E8EBFA"/>
    <a:srgbClr val="E6E6E6"/>
    <a:srgbClr val="3F88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5317" autoAdjust="0"/>
  </p:normalViewPr>
  <p:slideViewPr>
    <p:cSldViewPr snapToGrid="0">
      <p:cViewPr varScale="1">
        <p:scale>
          <a:sx n="82" d="100"/>
          <a:sy n="82" d="100"/>
        </p:scale>
        <p:origin x="754" y="62"/>
      </p:cViewPr>
      <p:guideLst>
        <p:guide orient="horz" pos="213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73A6B-BB26-4B12-BFB8-2B873AE12267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701FA-A99B-4EA7-BD9A-49A04217BC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01FA-A99B-4EA7-BD9A-49A04217BC0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01FA-A99B-4EA7-BD9A-49A04217BC0C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01FA-A99B-4EA7-BD9A-49A04217BC0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256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01FA-A99B-4EA7-BD9A-49A04217BC0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01FA-A99B-4EA7-BD9A-49A04217BC0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553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01FA-A99B-4EA7-BD9A-49A04217BC0C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749782" y="644745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r>
              <a:rPr lang="zh-CN" altLang="en-US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r>
              <a:rPr lang="zh-CN" altLang="en-US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</a:p>
          <a:p>
            <a:r>
              <a:rPr lang="zh-CN" altLang="en-US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en-US" altLang="zh-CN" sz="100" dirty="0">
                <a:solidFill>
                  <a:schemeClr val="bg2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schemeClr val="bg2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BAB08-D03A-4FEF-8092-001CB785BBA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" y="0"/>
            <a:ext cx="12192000" cy="6858000"/>
          </a:xfrm>
          <a:prstGeom prst="rect">
            <a:avLst/>
          </a:prstGeom>
        </p:spPr>
      </p:pic>
      <p:sp>
        <p:nvSpPr>
          <p:cNvPr id="6" name="TextBox 16"/>
          <p:cNvSpPr txBox="1"/>
          <p:nvPr/>
        </p:nvSpPr>
        <p:spPr>
          <a:xfrm>
            <a:off x="4761610" y="1238844"/>
            <a:ext cx="60502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spc="600" dirty="0">
                <a:solidFill>
                  <a:schemeClr val="accent1">
                    <a:lumMod val="7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hakuyoxingshu7000" panose="02000600000000000000" pitchFamily="2" charset="-122"/>
              </a:rPr>
              <a:t>上海臻臣化妆品有限公司</a:t>
            </a:r>
            <a:endParaRPr lang="en-US" sz="3600" spc="600" dirty="0">
              <a:solidFill>
                <a:schemeClr val="accent1">
                  <a:lumMod val="7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hakuyoxingshu7000" panose="02000600000000000000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0218432" y="6111240"/>
            <a:ext cx="1373291" cy="217075"/>
            <a:chOff x="5488849" y="4448992"/>
            <a:chExt cx="1184825" cy="187284"/>
          </a:xfrm>
          <a:solidFill>
            <a:srgbClr val="7481A1"/>
          </a:solidFill>
        </p:grpSpPr>
        <p:sp>
          <p:nvSpPr>
            <p:cNvPr id="8" name="椭圆 7"/>
            <p:cNvSpPr/>
            <p:nvPr/>
          </p:nvSpPr>
          <p:spPr>
            <a:xfrm>
              <a:off x="5488849" y="4448992"/>
              <a:ext cx="187284" cy="187284"/>
            </a:xfrm>
            <a:prstGeom prst="ellipse">
              <a:avLst/>
            </a:prstGeom>
            <a:solidFill>
              <a:srgbClr val="2D9F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5819616" y="4448992"/>
              <a:ext cx="187284" cy="1872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6150383" y="4448992"/>
              <a:ext cx="187284" cy="187284"/>
            </a:xfrm>
            <a:prstGeom prst="ellipse">
              <a:avLst/>
            </a:prstGeom>
            <a:solidFill>
              <a:srgbClr val="2D9F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6486390" y="4448992"/>
              <a:ext cx="187284" cy="1872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" descr="132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3505" y="4053641"/>
            <a:ext cx="3064004" cy="2166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888B4B9E-2B63-4424-9244-CEEF20AF4C5A}"/>
              </a:ext>
            </a:extLst>
          </p:cNvPr>
          <p:cNvSpPr/>
          <p:nvPr/>
        </p:nvSpPr>
        <p:spPr>
          <a:xfrm>
            <a:off x="3986115" y="2281139"/>
            <a:ext cx="7824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spc="2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招聘简章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>
            <a:spLocks noChangeArrowheads="1"/>
          </p:cNvSpPr>
          <p:nvPr/>
        </p:nvSpPr>
        <p:spPr bwMode="auto">
          <a:xfrm>
            <a:off x="4468715" y="286372"/>
            <a:ext cx="3254570" cy="50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eaLnBrk="1" hangingPunct="1"/>
            <a:r>
              <a:rPr lang="zh-CN" altLang="en-US" sz="3300" b="1" spc="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公司介绍</a:t>
            </a:r>
          </a:p>
        </p:txBody>
      </p:sp>
      <p:sp>
        <p:nvSpPr>
          <p:cNvPr id="5" name="矩形 4"/>
          <p:cNvSpPr/>
          <p:nvPr/>
        </p:nvSpPr>
        <p:spPr>
          <a:xfrm>
            <a:off x="1185125" y="4840468"/>
            <a:ext cx="5019100" cy="14670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66934" y="1585707"/>
            <a:ext cx="5037291" cy="311572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bg1"/>
              </a:solidFill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6284961" y="1463324"/>
            <a:ext cx="540629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随着国际化妆品市场的飞速发展，市场需求量迅速扩大，于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年投资创立了上海臻臣化妆品有限公司。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上海臻臣化妆品有限公司不但延续了尊重、包容、宽容、公平、公正、公开的企业核心价值观，更升级了各类软、硬件设施，广纳贤良，汇聚了一大批国内外知名化妆品企业的研发、技术及各类高级管理人员，共同打造超一流的国际化彩妆制造企业！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上海臻臣化妆品有限公司坐落于上海庄行工业园区内，厂房面积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30000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平方米，拥有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条先进生产流水线。公司于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月分别获得了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GMPC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证书、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ISO22716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证书，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月通过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SA8000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社会责任管理体系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,2016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月通过安全标准化二级，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月获得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ISO14001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环境体系证书，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月获得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ISO9001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质量体系证书。</a:t>
            </a:r>
            <a:endParaRPr lang="en-US" altLang="zh-CN" sz="1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16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14"/>
          <p:cNvSpPr txBox="1"/>
          <p:nvPr/>
        </p:nvSpPr>
        <p:spPr>
          <a:xfrm>
            <a:off x="1702782" y="4868473"/>
            <a:ext cx="4346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华盛化妆品有限公司诞生于</a:t>
            </a: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2006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年，十多年来一直专注于打造一流的集研发、开发、生产于一体的专业彩妆工厂。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ctr"/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1702787" y="5660105"/>
            <a:ext cx="4501438" cy="0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585340" y="5660107"/>
            <a:ext cx="4501438" cy="0"/>
          </a:xfrm>
          <a:prstGeom prst="line">
            <a:avLst/>
          </a:prstGeom>
          <a:ln>
            <a:solidFill>
              <a:srgbClr val="7481A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>
            <a:spLocks noChangeArrowheads="1"/>
          </p:cNvSpPr>
          <p:nvPr/>
        </p:nvSpPr>
        <p:spPr bwMode="auto">
          <a:xfrm>
            <a:off x="4468715" y="286541"/>
            <a:ext cx="3254570" cy="507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eaLnBrk="1" hangingPunct="1"/>
            <a:r>
              <a:rPr lang="zh-CN" altLang="en-US" sz="3300" b="1" spc="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历史进程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5242492" y="1980078"/>
            <a:ext cx="5882104" cy="4226896"/>
            <a:chOff x="5094699" y="1879620"/>
            <a:chExt cx="6570783" cy="4721785"/>
          </a:xfrm>
        </p:grpSpPr>
        <p:cxnSp>
          <p:nvCxnSpPr>
            <p:cNvPr id="4" name="直接连接符 84"/>
            <p:cNvCxnSpPr/>
            <p:nvPr/>
          </p:nvCxnSpPr>
          <p:spPr>
            <a:xfrm flipH="1">
              <a:off x="5295045" y="3591013"/>
              <a:ext cx="6370437" cy="1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sysDot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85"/>
            <p:cNvCxnSpPr/>
            <p:nvPr/>
          </p:nvCxnSpPr>
          <p:spPr>
            <a:xfrm flipH="1">
              <a:off x="5295045" y="4937896"/>
              <a:ext cx="6370437" cy="1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sysDot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87"/>
            <p:cNvCxnSpPr/>
            <p:nvPr/>
          </p:nvCxnSpPr>
          <p:spPr>
            <a:xfrm flipH="1" flipV="1">
              <a:off x="5094699" y="1879620"/>
              <a:ext cx="1" cy="4721785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sysDot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矩形 9"/>
            <p:cNvSpPr/>
            <p:nvPr/>
          </p:nvSpPr>
          <p:spPr>
            <a:xfrm>
              <a:off x="6281852" y="2355478"/>
              <a:ext cx="4453572" cy="457528"/>
            </a:xfrm>
            <a:prstGeom prst="rect">
              <a:avLst/>
            </a:prstGeom>
          </p:spPr>
          <p:txBody>
            <a:bodyPr wrap="square" lIns="91439" tIns="45719" rIns="91439" bIns="45719">
              <a:spAutoFit/>
            </a:bodyPr>
            <a:lstStyle/>
            <a:p>
              <a:pPr algn="l" defTabSz="914400">
                <a:lnSpc>
                  <a:spcPct val="130000"/>
                </a:lnSpc>
              </a:pPr>
              <a:r>
                <a:rPr lang="en-US" altLang="zh-CN" sz="1600" b="1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2006——嘉兴华盛化妆品有限公司成立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6281852" y="4480349"/>
              <a:ext cx="4453572" cy="457528"/>
            </a:xfrm>
            <a:prstGeom prst="rect">
              <a:avLst/>
            </a:prstGeom>
          </p:spPr>
          <p:txBody>
            <a:bodyPr wrap="square" lIns="91439" tIns="45719" rIns="91439" bIns="45719">
              <a:spAutoFit/>
            </a:bodyPr>
            <a:lstStyle/>
            <a:p>
              <a:pPr lvl="0" algn="l">
                <a:lnSpc>
                  <a:spcPct val="130000"/>
                </a:lnSpc>
              </a:pPr>
              <a:r>
                <a:rPr lang="en-US" altLang="zh-CN" sz="1600" b="1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2016——华盛老车间改造</a:t>
              </a:r>
            </a:p>
          </p:txBody>
        </p:sp>
      </p:grpSp>
      <p:sp>
        <p:nvSpPr>
          <p:cNvPr id="13" name="Arc 9"/>
          <p:cNvSpPr/>
          <p:nvPr/>
        </p:nvSpPr>
        <p:spPr>
          <a:xfrm>
            <a:off x="1102706" y="2544237"/>
            <a:ext cx="3257550" cy="3257550"/>
          </a:xfrm>
          <a:prstGeom prst="arc">
            <a:avLst>
              <a:gd name="adj1" fmla="val 16178588"/>
              <a:gd name="adj2" fmla="val 3649785"/>
            </a:avLst>
          </a:prstGeom>
          <a:solidFill>
            <a:srgbClr val="FFC000"/>
          </a:solidFill>
          <a:ln w="254000">
            <a:solidFill>
              <a:srgbClr val="7481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0"/>
          <p:cNvSpPr/>
          <p:nvPr/>
        </p:nvSpPr>
        <p:spPr>
          <a:xfrm>
            <a:off x="1374169" y="2815700"/>
            <a:ext cx="2714625" cy="2714625"/>
          </a:xfrm>
          <a:prstGeom prst="arc">
            <a:avLst>
              <a:gd name="adj1" fmla="val 16200006"/>
              <a:gd name="adj2" fmla="val 5273743"/>
            </a:avLst>
          </a:prstGeom>
          <a:ln w="254000">
            <a:solidFill>
              <a:srgbClr val="2D9F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2"/>
          <p:cNvSpPr/>
          <p:nvPr/>
        </p:nvSpPr>
        <p:spPr>
          <a:xfrm>
            <a:off x="1643345" y="3084876"/>
            <a:ext cx="2176272" cy="2176272"/>
          </a:xfrm>
          <a:prstGeom prst="arc">
            <a:avLst>
              <a:gd name="adj1" fmla="val 16200000"/>
              <a:gd name="adj2" fmla="val 7316301"/>
            </a:avLst>
          </a:prstGeom>
          <a:ln w="254000">
            <a:solidFill>
              <a:srgbClr val="7481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3"/>
          <p:cNvSpPr/>
          <p:nvPr/>
        </p:nvSpPr>
        <p:spPr>
          <a:xfrm>
            <a:off x="1913093" y="3354624"/>
            <a:ext cx="1636776" cy="1636776"/>
          </a:xfrm>
          <a:prstGeom prst="arc">
            <a:avLst>
              <a:gd name="adj1" fmla="val 16201532"/>
              <a:gd name="adj2" fmla="val 9499492"/>
            </a:avLst>
          </a:prstGeom>
          <a:ln w="254000">
            <a:solidFill>
              <a:srgbClr val="2D9F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矩形 25"/>
          <p:cNvSpPr/>
          <p:nvPr/>
        </p:nvSpPr>
        <p:spPr>
          <a:xfrm>
            <a:off x="6304915" y="2945130"/>
            <a:ext cx="4456430" cy="409575"/>
          </a:xfrm>
          <a:prstGeom prst="rect">
            <a:avLst/>
          </a:prstGeom>
        </p:spPr>
        <p:txBody>
          <a:bodyPr wrap="square" lIns="91439" tIns="45719" rIns="91439" bIns="45719">
            <a:spAutoFit/>
          </a:bodyPr>
          <a:lstStyle/>
          <a:p>
            <a:pPr algn="l" defTabSz="914400">
              <a:lnSpc>
                <a:spcPct val="130000"/>
              </a:lnSpc>
            </a:pPr>
            <a:r>
              <a:rPr lang="en-US" altLang="zh-CN" sz="16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2010——安诺科斯化妆品研发有限公司成立</a:t>
            </a:r>
          </a:p>
        </p:txBody>
      </p:sp>
      <p:sp>
        <p:nvSpPr>
          <p:cNvPr id="27" name="矩形 26"/>
          <p:cNvSpPr/>
          <p:nvPr/>
        </p:nvSpPr>
        <p:spPr>
          <a:xfrm>
            <a:off x="6305220" y="3922026"/>
            <a:ext cx="3986796" cy="409575"/>
          </a:xfrm>
          <a:prstGeom prst="rect">
            <a:avLst/>
          </a:prstGeom>
        </p:spPr>
        <p:txBody>
          <a:bodyPr wrap="square" lIns="91439" tIns="45719" rIns="91439" bIns="45719">
            <a:spAutoFit/>
          </a:bodyPr>
          <a:lstStyle/>
          <a:p>
            <a:pPr algn="l" defTabSz="914400">
              <a:lnSpc>
                <a:spcPct val="130000"/>
              </a:lnSpc>
            </a:pPr>
            <a:r>
              <a:rPr lang="en-US" altLang="zh-CN" sz="16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2015——上海臻臣化妆品有限公司成立</a:t>
            </a:r>
          </a:p>
        </p:txBody>
      </p:sp>
      <p:sp>
        <p:nvSpPr>
          <p:cNvPr id="28" name="矩形 27"/>
          <p:cNvSpPr/>
          <p:nvPr/>
        </p:nvSpPr>
        <p:spPr>
          <a:xfrm>
            <a:off x="6305220" y="3512451"/>
            <a:ext cx="3986796" cy="409575"/>
          </a:xfrm>
          <a:prstGeom prst="rect">
            <a:avLst/>
          </a:prstGeom>
        </p:spPr>
        <p:txBody>
          <a:bodyPr wrap="square" lIns="91439" tIns="45719" rIns="91439" bIns="45719">
            <a:spAutoFit/>
          </a:bodyPr>
          <a:lstStyle/>
          <a:p>
            <a:pPr algn="l" defTabSz="914400">
              <a:lnSpc>
                <a:spcPct val="130000"/>
              </a:lnSpc>
            </a:pPr>
            <a:r>
              <a:rPr lang="en-US" altLang="zh-CN" sz="16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2014——华盛扩建新车间</a:t>
            </a:r>
          </a:p>
        </p:txBody>
      </p:sp>
      <p:sp>
        <p:nvSpPr>
          <p:cNvPr id="30" name="矩形 29"/>
          <p:cNvSpPr/>
          <p:nvPr/>
        </p:nvSpPr>
        <p:spPr>
          <a:xfrm>
            <a:off x="6305156" y="5392480"/>
            <a:ext cx="3986796" cy="409575"/>
          </a:xfrm>
          <a:prstGeom prst="rect">
            <a:avLst/>
          </a:prstGeom>
        </p:spPr>
        <p:txBody>
          <a:bodyPr wrap="square" lIns="91439" tIns="45719" rIns="91439" bIns="45719">
            <a:spAutoFit/>
          </a:bodyPr>
          <a:lstStyle/>
          <a:p>
            <a:pPr lvl="0" algn="l">
              <a:lnSpc>
                <a:spcPct val="130000"/>
              </a:lnSpc>
            </a:pPr>
            <a:r>
              <a:rPr lang="en-US" altLang="zh-CN" sz="1600" b="1" dirty="0">
                <a:solidFill>
                  <a:srgbClr val="3F88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2019——臻臣新工厂的建立</a:t>
            </a:r>
            <a:r>
              <a:rPr lang="zh-CN" altLang="en-US" sz="1600" b="1" dirty="0">
                <a:solidFill>
                  <a:srgbClr val="3F88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、新增臻信</a:t>
            </a:r>
          </a:p>
        </p:txBody>
      </p:sp>
      <p:sp>
        <p:nvSpPr>
          <p:cNvPr id="7" name="矩形 6"/>
          <p:cNvSpPr/>
          <p:nvPr/>
        </p:nvSpPr>
        <p:spPr>
          <a:xfrm>
            <a:off x="6305156" y="4851460"/>
            <a:ext cx="3986796" cy="409575"/>
          </a:xfrm>
          <a:prstGeom prst="rect">
            <a:avLst/>
          </a:prstGeom>
        </p:spPr>
        <p:txBody>
          <a:bodyPr wrap="square" lIns="91439" tIns="45719" rIns="91439" bIns="45719">
            <a:spAutoFit/>
          </a:bodyPr>
          <a:lstStyle/>
          <a:p>
            <a:pPr lvl="0" algn="l">
              <a:lnSpc>
                <a:spcPct val="130000"/>
              </a:lnSpc>
            </a:pPr>
            <a:r>
              <a:rPr lang="en-US" altLang="zh-CN" sz="16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2017</a:t>
            </a:r>
            <a:r>
              <a:rPr lang="en-US" altLang="zh-CN" sz="16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——</a:t>
            </a:r>
            <a:r>
              <a:rPr lang="en-US" altLang="zh-CN" sz="16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2018工厂</a:t>
            </a:r>
            <a:r>
              <a:rPr lang="zh-CN" altLang="en-US" sz="16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扩建</a:t>
            </a:r>
          </a:p>
        </p:txBody>
      </p:sp>
    </p:spTree>
    <p:extLst>
      <p:ext uri="{BB962C8B-B14F-4D97-AF65-F5344CB8AC3E}">
        <p14:creationId xmlns:p14="http://schemas.microsoft.com/office/powerpoint/2010/main" val="4426716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bldLvl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>
            <a:spLocks noChangeArrowheads="1"/>
          </p:cNvSpPr>
          <p:nvPr/>
        </p:nvSpPr>
        <p:spPr bwMode="auto">
          <a:xfrm>
            <a:off x="4468715" y="286372"/>
            <a:ext cx="3254570" cy="50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eaLnBrk="1" hangingPunct="1"/>
            <a:r>
              <a:rPr lang="zh-CN" altLang="en-US" sz="3300" b="1" spc="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工时介绍</a:t>
            </a:r>
          </a:p>
        </p:txBody>
      </p:sp>
      <p:sp>
        <p:nvSpPr>
          <p:cNvPr id="3" name="文本框 49"/>
          <p:cNvSpPr txBox="1"/>
          <p:nvPr/>
        </p:nvSpPr>
        <p:spPr>
          <a:xfrm>
            <a:off x="1295545" y="2932569"/>
            <a:ext cx="2679816" cy="263418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生产部门实行以年度为单位的综合计算工时工作制</a:t>
            </a:r>
            <a:r>
              <a:rPr lang="en-US" altLang="zh-CN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,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正常出勤时间：</a:t>
            </a:r>
            <a:r>
              <a:rPr lang="en-US" altLang="zh-CN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8:00-16:30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，周一至周五除</a:t>
            </a:r>
            <a:r>
              <a:rPr lang="en-US" altLang="zh-CN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8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小时以外的工时按加班费计薪。关于加班和夜班由部门主管安排。月综合工资</a:t>
            </a:r>
            <a:r>
              <a:rPr lang="en-US" altLang="zh-CN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5500- 6500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元。</a:t>
            </a:r>
          </a:p>
        </p:txBody>
      </p:sp>
      <p:sp>
        <p:nvSpPr>
          <p:cNvPr id="5" name="矩形 4"/>
          <p:cNvSpPr/>
          <p:nvPr/>
        </p:nvSpPr>
        <p:spPr>
          <a:xfrm>
            <a:off x="4187770" y="4766997"/>
            <a:ext cx="3973009" cy="11879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34"/>
          <p:cNvSpPr txBox="1"/>
          <p:nvPr/>
        </p:nvSpPr>
        <p:spPr>
          <a:xfrm>
            <a:off x="5087893" y="49698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上班时间</a:t>
            </a:r>
          </a:p>
        </p:txBody>
      </p:sp>
      <p:sp>
        <p:nvSpPr>
          <p:cNvPr id="8" name="矩形 7"/>
          <p:cNvSpPr/>
          <p:nvPr/>
        </p:nvSpPr>
        <p:spPr>
          <a:xfrm>
            <a:off x="4187770" y="2013351"/>
            <a:ext cx="3973008" cy="274864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49"/>
          <p:cNvSpPr txBox="1"/>
          <p:nvPr/>
        </p:nvSpPr>
        <p:spPr>
          <a:xfrm>
            <a:off x="8373187" y="3095090"/>
            <a:ext cx="2679816" cy="78752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办公室员工上班时间是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8:30-17:00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ldLvl="0" animBg="1"/>
      <p:bldP spid="9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>
            <a:spLocks noChangeArrowheads="1"/>
          </p:cNvSpPr>
          <p:nvPr/>
        </p:nvSpPr>
        <p:spPr bwMode="auto">
          <a:xfrm>
            <a:off x="4468715" y="286372"/>
            <a:ext cx="3254570" cy="50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zh-CN" altLang="en-US" sz="3300" b="1" spc="3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招聘需求</a:t>
            </a:r>
          </a:p>
        </p:txBody>
      </p:sp>
      <p:sp>
        <p:nvSpPr>
          <p:cNvPr id="8" name="文本框 60"/>
          <p:cNvSpPr>
            <a:spLocks noChangeArrowheads="1"/>
          </p:cNvSpPr>
          <p:nvPr/>
        </p:nvSpPr>
        <p:spPr bwMode="auto">
          <a:xfrm>
            <a:off x="1700040" y="1375387"/>
            <a:ext cx="6142202" cy="5693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招聘岗位：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普工、品控、仓储  若干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  <a:p>
            <a:pPr>
              <a:lnSpc>
                <a:spcPct val="150000"/>
              </a:lnSpc>
            </a:pP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招聘要求：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学历：初中以上（高中毕业优先），视力佳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年龄：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18-45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岁，身体健康，女士为佳。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待遇：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 5500-6500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元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/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月（综合工资）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福利：缴纳保险，有宿舍，提供免费工作餐。并提供各项节假日福利！且享有年终奖！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公司发展稳步增长，员工晋升机会大！</a:t>
            </a:r>
            <a:endParaRPr lang="en-US" altLang="zh-CN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条件优异者可提升为车间管理人员及办公室人员！</a:t>
            </a:r>
            <a:endParaRPr lang="en-US" altLang="zh-CN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  <a:p>
            <a:pPr>
              <a:lnSpc>
                <a:spcPct val="200000"/>
              </a:lnSpc>
            </a:pPr>
            <a:endParaRPr lang="en-US" altLang="zh-CN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3A8D6D37-C328-49C5-8B58-812A202DF396}"/>
              </a:ext>
            </a:extLst>
          </p:cNvPr>
          <p:cNvGrpSpPr/>
          <p:nvPr/>
        </p:nvGrpSpPr>
        <p:grpSpPr>
          <a:xfrm>
            <a:off x="7842242" y="1496754"/>
            <a:ext cx="3864492" cy="3864492"/>
            <a:chOff x="1468757" y="1325274"/>
            <a:chExt cx="2560638" cy="2560638"/>
          </a:xfrm>
        </p:grpSpPr>
        <p:sp>
          <p:nvSpPr>
            <p:cNvPr id="28" name="空心弧 10">
              <a:extLst>
                <a:ext uri="{FF2B5EF4-FFF2-40B4-BE49-F238E27FC236}">
                  <a16:creationId xmlns:a16="http://schemas.microsoft.com/office/drawing/2014/main" id="{095B7C14-B0E7-48C6-A638-D9431F32A4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670370" y="1504662"/>
              <a:ext cx="2197100" cy="2200275"/>
            </a:xfrm>
            <a:custGeom>
              <a:avLst/>
              <a:gdLst>
                <a:gd name="G0" fmla="+- 9014 0 0"/>
                <a:gd name="G1" fmla="+- 9868328 0 0"/>
                <a:gd name="G2" fmla="+- 0 0 9868328"/>
                <a:gd name="T0" fmla="*/ 0 256 1"/>
                <a:gd name="T1" fmla="*/ 180 256 1"/>
                <a:gd name="G3" fmla="+- 9868328 T0 T1"/>
                <a:gd name="T2" fmla="*/ 0 256 1"/>
                <a:gd name="T3" fmla="*/ 90 256 1"/>
                <a:gd name="G4" fmla="+- 9868328 T2 T3"/>
                <a:gd name="G5" fmla="*/ G4 2 1"/>
                <a:gd name="T4" fmla="*/ 90 256 1"/>
                <a:gd name="T5" fmla="*/ 0 256 1"/>
                <a:gd name="G6" fmla="+- 9868328 T4 T5"/>
                <a:gd name="G7" fmla="*/ G6 2 1"/>
                <a:gd name="G8" fmla="abs 986832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014"/>
                <a:gd name="G18" fmla="*/ 9014 1 2"/>
                <a:gd name="G19" fmla="+- G18 5400 0"/>
                <a:gd name="G20" fmla="cos G19 9868328"/>
                <a:gd name="G21" fmla="sin G19 9868328"/>
                <a:gd name="G22" fmla="+- G20 10800 0"/>
                <a:gd name="G23" fmla="+- G21 10800 0"/>
                <a:gd name="G24" fmla="+- 10800 0 G20"/>
                <a:gd name="G25" fmla="+- 9014 10800 0"/>
                <a:gd name="G26" fmla="?: G9 G17 G25"/>
                <a:gd name="G27" fmla="?: G9 0 21600"/>
                <a:gd name="G28" fmla="cos 10800 9868328"/>
                <a:gd name="G29" fmla="sin 10800 9868328"/>
                <a:gd name="G30" fmla="sin 9014 9868328"/>
                <a:gd name="G31" fmla="+- G28 10800 0"/>
                <a:gd name="G32" fmla="+- G29 10800 0"/>
                <a:gd name="G33" fmla="+- G30 10800 0"/>
                <a:gd name="G34" fmla="?: G4 0 G31"/>
                <a:gd name="G35" fmla="?: 9868328 G34 0"/>
                <a:gd name="G36" fmla="?: G6 G35 G31"/>
                <a:gd name="G37" fmla="+- 21600 0 G36"/>
                <a:gd name="G38" fmla="?: G4 0 G33"/>
                <a:gd name="G39" fmla="?: 986832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170 w 21600"/>
                <a:gd name="T15" fmla="*/ 15666 h 21600"/>
                <a:gd name="T16" fmla="*/ 10800 w 21600"/>
                <a:gd name="T17" fmla="*/ 1786 h 21600"/>
                <a:gd name="T18" fmla="*/ 19430 w 21600"/>
                <a:gd name="T19" fmla="*/ 15666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2948" y="15227"/>
                  </a:moveTo>
                  <a:cubicBezTo>
                    <a:pt x="2186" y="13876"/>
                    <a:pt x="1786" y="12351"/>
                    <a:pt x="1786" y="10800"/>
                  </a:cubicBezTo>
                  <a:cubicBezTo>
                    <a:pt x="1786" y="5821"/>
                    <a:pt x="5821" y="1786"/>
                    <a:pt x="10800" y="1786"/>
                  </a:cubicBezTo>
                  <a:cubicBezTo>
                    <a:pt x="15778" y="1786"/>
                    <a:pt x="19814" y="5821"/>
                    <a:pt x="19814" y="10800"/>
                  </a:cubicBezTo>
                  <a:cubicBezTo>
                    <a:pt x="19813" y="12351"/>
                    <a:pt x="19413" y="13876"/>
                    <a:pt x="18651" y="15227"/>
                  </a:cubicBezTo>
                  <a:lnTo>
                    <a:pt x="20207" y="16105"/>
                  </a:lnTo>
                  <a:cubicBezTo>
                    <a:pt x="21120" y="14486"/>
                    <a:pt x="21600" y="12658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2658"/>
                    <a:pt x="479" y="14486"/>
                    <a:pt x="1392" y="16105"/>
                  </a:cubicBezTo>
                  <a:close/>
                </a:path>
              </a:pathLst>
            </a:custGeom>
            <a:solidFill>
              <a:srgbClr val="7481A1">
                <a:alpha val="78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28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29" name="空心弧 11">
              <a:extLst>
                <a:ext uri="{FF2B5EF4-FFF2-40B4-BE49-F238E27FC236}">
                  <a16:creationId xmlns:a16="http://schemas.microsoft.com/office/drawing/2014/main" id="{9267D068-B662-4053-8C9A-E4F1BFD03F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426183">
              <a:off x="1846583" y="1682463"/>
              <a:ext cx="1822450" cy="1825625"/>
            </a:xfrm>
            <a:custGeom>
              <a:avLst/>
              <a:gdLst>
                <a:gd name="G0" fmla="+- 8722 0 0"/>
                <a:gd name="G1" fmla="+- 13154032 0 0"/>
                <a:gd name="G2" fmla="+- 0 0 13154032"/>
                <a:gd name="T0" fmla="*/ 0 256 1"/>
                <a:gd name="T1" fmla="*/ 180 256 1"/>
                <a:gd name="G3" fmla="+- 13154032 T0 T1"/>
                <a:gd name="T2" fmla="*/ 0 256 1"/>
                <a:gd name="T3" fmla="*/ 90 256 1"/>
                <a:gd name="G4" fmla="+- 13154032 T2 T3"/>
                <a:gd name="G5" fmla="*/ G4 2 1"/>
                <a:gd name="T4" fmla="*/ 90 256 1"/>
                <a:gd name="T5" fmla="*/ 0 256 1"/>
                <a:gd name="G6" fmla="+- 13154032 T4 T5"/>
                <a:gd name="G7" fmla="*/ G6 2 1"/>
                <a:gd name="G8" fmla="abs 13154032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8722"/>
                <a:gd name="G18" fmla="*/ 8722 1 2"/>
                <a:gd name="G19" fmla="+- G18 5400 0"/>
                <a:gd name="G20" fmla="cos G19 13154032"/>
                <a:gd name="G21" fmla="sin G19 13154032"/>
                <a:gd name="G22" fmla="+- G20 10800 0"/>
                <a:gd name="G23" fmla="+- G21 10800 0"/>
                <a:gd name="G24" fmla="+- 10800 0 G20"/>
                <a:gd name="G25" fmla="+- 8722 10800 0"/>
                <a:gd name="G26" fmla="?: G9 G17 G25"/>
                <a:gd name="G27" fmla="?: G9 0 21600"/>
                <a:gd name="G28" fmla="cos 10800 13154032"/>
                <a:gd name="G29" fmla="sin 10800 13154032"/>
                <a:gd name="G30" fmla="sin 8722 13154032"/>
                <a:gd name="G31" fmla="+- G28 10800 0"/>
                <a:gd name="G32" fmla="+- G29 10800 0"/>
                <a:gd name="G33" fmla="+- G30 10800 0"/>
                <a:gd name="G34" fmla="?: G4 0 G31"/>
                <a:gd name="G35" fmla="?: 13154032 G34 0"/>
                <a:gd name="G36" fmla="?: G6 G35 G31"/>
                <a:gd name="G37" fmla="+- 21600 0 G36"/>
                <a:gd name="G38" fmla="?: G4 0 G33"/>
                <a:gd name="G39" fmla="?: 13154032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70 w 21600"/>
                <a:gd name="T15" fmla="*/ 7347 h 21600"/>
                <a:gd name="T16" fmla="*/ 10800 w 21600"/>
                <a:gd name="T17" fmla="*/ 2078 h 21600"/>
                <a:gd name="T18" fmla="*/ 19930 w 21600"/>
                <a:gd name="T19" fmla="*/ 734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2641" y="7714"/>
                  </a:moveTo>
                  <a:cubicBezTo>
                    <a:pt x="3924" y="4322"/>
                    <a:pt x="7173" y="2078"/>
                    <a:pt x="10799" y="2078"/>
                  </a:cubicBezTo>
                  <a:cubicBezTo>
                    <a:pt x="14426" y="2078"/>
                    <a:pt x="17675" y="4322"/>
                    <a:pt x="18958" y="7714"/>
                  </a:cubicBezTo>
                  <a:lnTo>
                    <a:pt x="20901" y="6979"/>
                  </a:lnTo>
                  <a:cubicBezTo>
                    <a:pt x="19313" y="2779"/>
                    <a:pt x="15290" y="0"/>
                    <a:pt x="10800" y="0"/>
                  </a:cubicBezTo>
                  <a:cubicBezTo>
                    <a:pt x="6309" y="0"/>
                    <a:pt x="2286" y="2779"/>
                    <a:pt x="698" y="6979"/>
                  </a:cubicBezTo>
                  <a:close/>
                </a:path>
              </a:pathLst>
            </a:custGeom>
            <a:solidFill>
              <a:srgbClr val="2D9F7E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28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30" name="空心弧 12">
              <a:extLst>
                <a:ext uri="{FF2B5EF4-FFF2-40B4-BE49-F238E27FC236}">
                  <a16:creationId xmlns:a16="http://schemas.microsoft.com/office/drawing/2014/main" id="{53905337-376A-429B-B72D-74950BBD6D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468757" y="1325274"/>
              <a:ext cx="2560638" cy="2560638"/>
            </a:xfrm>
            <a:custGeom>
              <a:avLst/>
              <a:gdLst>
                <a:gd name="G0" fmla="+- 9049 0 0"/>
                <a:gd name="G1" fmla="+- 7945690 0 0"/>
                <a:gd name="G2" fmla="+- 0 0 7945690"/>
                <a:gd name="T0" fmla="*/ 0 256 1"/>
                <a:gd name="T1" fmla="*/ 180 256 1"/>
                <a:gd name="G3" fmla="+- 7945690 T0 T1"/>
                <a:gd name="T2" fmla="*/ 0 256 1"/>
                <a:gd name="T3" fmla="*/ 90 256 1"/>
                <a:gd name="G4" fmla="+- 7945690 T2 T3"/>
                <a:gd name="G5" fmla="*/ G4 2 1"/>
                <a:gd name="T4" fmla="*/ 90 256 1"/>
                <a:gd name="T5" fmla="*/ 0 256 1"/>
                <a:gd name="G6" fmla="+- 7945690 T4 T5"/>
                <a:gd name="G7" fmla="*/ G6 2 1"/>
                <a:gd name="G8" fmla="abs 794569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049"/>
                <a:gd name="G18" fmla="*/ 9049 1 2"/>
                <a:gd name="G19" fmla="+- G18 5400 0"/>
                <a:gd name="G20" fmla="cos G19 7945690"/>
                <a:gd name="G21" fmla="sin G19 7945690"/>
                <a:gd name="G22" fmla="+- G20 10800 0"/>
                <a:gd name="G23" fmla="+- G21 10800 0"/>
                <a:gd name="G24" fmla="+- 10800 0 G20"/>
                <a:gd name="G25" fmla="+- 9049 10800 0"/>
                <a:gd name="G26" fmla="?: G9 G17 G25"/>
                <a:gd name="G27" fmla="?: G9 0 21600"/>
                <a:gd name="G28" fmla="cos 10800 7945690"/>
                <a:gd name="G29" fmla="sin 10800 7945690"/>
                <a:gd name="G30" fmla="sin 9049 7945690"/>
                <a:gd name="G31" fmla="+- G28 10800 0"/>
                <a:gd name="G32" fmla="+- G29 10800 0"/>
                <a:gd name="G33" fmla="+- G30 10800 0"/>
                <a:gd name="G34" fmla="?: G4 0 G31"/>
                <a:gd name="G35" fmla="?: 7945690 G34 0"/>
                <a:gd name="G36" fmla="?: G6 G35 G31"/>
                <a:gd name="G37" fmla="+- 21600 0 G36"/>
                <a:gd name="G38" fmla="?: G4 0 G33"/>
                <a:gd name="G39" fmla="?: 794569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5652 w 21600"/>
                <a:gd name="T15" fmla="*/ 19285 h 21600"/>
                <a:gd name="T16" fmla="*/ 10800 w 21600"/>
                <a:gd name="T17" fmla="*/ 1751 h 21600"/>
                <a:gd name="T18" fmla="*/ 15948 w 21600"/>
                <a:gd name="T19" fmla="*/ 1928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6106" y="18536"/>
                  </a:moveTo>
                  <a:cubicBezTo>
                    <a:pt x="3402" y="16896"/>
                    <a:pt x="1751" y="13962"/>
                    <a:pt x="1751" y="10800"/>
                  </a:cubicBezTo>
                  <a:cubicBezTo>
                    <a:pt x="1751" y="5802"/>
                    <a:pt x="5802" y="1751"/>
                    <a:pt x="10800" y="1751"/>
                  </a:cubicBezTo>
                  <a:cubicBezTo>
                    <a:pt x="15797" y="1751"/>
                    <a:pt x="19849" y="5802"/>
                    <a:pt x="19849" y="10800"/>
                  </a:cubicBezTo>
                  <a:cubicBezTo>
                    <a:pt x="19848" y="13962"/>
                    <a:pt x="18197" y="16896"/>
                    <a:pt x="15493" y="18536"/>
                  </a:cubicBezTo>
                  <a:lnTo>
                    <a:pt x="16401" y="20033"/>
                  </a:lnTo>
                  <a:cubicBezTo>
                    <a:pt x="19628" y="18075"/>
                    <a:pt x="21600" y="1457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4574"/>
                    <a:pt x="1971" y="18075"/>
                    <a:pt x="5198" y="20033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28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05356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PA_标题 1"/>
          <p:cNvSpPr txBox="1"/>
          <p:nvPr>
            <p:custDataLst>
              <p:tags r:id="rId1"/>
            </p:custDataLst>
          </p:nvPr>
        </p:nvSpPr>
        <p:spPr>
          <a:xfrm>
            <a:off x="5140213" y="2535435"/>
            <a:ext cx="6657451" cy="11376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6600" b="1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欢迎您加入臻臣！</a:t>
            </a:r>
            <a:endParaRPr lang="en-US" altLang="zh-CN" sz="6600" b="1" spc="3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0218432" y="6111240"/>
            <a:ext cx="1373291" cy="217075"/>
            <a:chOff x="5488849" y="4448992"/>
            <a:chExt cx="1184825" cy="187284"/>
          </a:xfrm>
          <a:solidFill>
            <a:srgbClr val="7481A1"/>
          </a:solidFill>
        </p:grpSpPr>
        <p:sp>
          <p:nvSpPr>
            <p:cNvPr id="8" name="椭圆 7"/>
            <p:cNvSpPr/>
            <p:nvPr/>
          </p:nvSpPr>
          <p:spPr>
            <a:xfrm>
              <a:off x="5488849" y="4448992"/>
              <a:ext cx="187284" cy="187284"/>
            </a:xfrm>
            <a:prstGeom prst="ellipse">
              <a:avLst/>
            </a:prstGeom>
            <a:solidFill>
              <a:srgbClr val="2D9F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5819616" y="4448992"/>
              <a:ext cx="187284" cy="1872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6150383" y="4448992"/>
              <a:ext cx="187284" cy="187284"/>
            </a:xfrm>
            <a:prstGeom prst="ellipse">
              <a:avLst/>
            </a:prstGeom>
            <a:solidFill>
              <a:srgbClr val="2D9F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6486390" y="4448992"/>
              <a:ext cx="187284" cy="1872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" descr="132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3505" y="4053641"/>
            <a:ext cx="3064004" cy="2166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e4bbbffb-20ff-49bf-8731-056b2da6f0e6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389</Words>
  <Application>Microsoft Office PowerPoint</Application>
  <PresentationFormat>宽屏</PresentationFormat>
  <Paragraphs>37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等线 Light</vt:lpstr>
      <vt:lpstr>方正兰亭超细黑简体</vt:lpstr>
      <vt:lpstr>微软雅黑</vt:lpstr>
      <vt:lpstr>Arial</vt:lpstr>
      <vt:lpstr>Calibri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入职培训</dc:title>
  <dc:creator>第一PPT</dc:creator>
  <cp:keywords>www.1ppt.com</cp:keywords>
  <dc:description>www.1ppt.com</dc:description>
  <cp:lastModifiedBy>zc</cp:lastModifiedBy>
  <cp:revision>287</cp:revision>
  <dcterms:created xsi:type="dcterms:W3CDTF">2018-02-23T07:21:00Z</dcterms:created>
  <dcterms:modified xsi:type="dcterms:W3CDTF">2020-03-05T10:19:49Z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